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53.JP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3.xml" ContentType="application/vnd.openxmlformats-officedocument.drawingml.chart+xml"/>
  <Override PartName="/ppt/notesSlides/notesSlide4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rts/chart6.xml" ContentType="application/vnd.openxmlformats-officedocument.drawingml.chart+xml"/>
  <Override PartName="/ppt/notesSlides/notesSlide92.xml" ContentType="application/vnd.openxmlformats-officedocument.presentationml.notesSlide+xml"/>
  <Override PartName="/ppt/charts/chart7.xml" ContentType="application/vnd.openxmlformats-officedocument.drawingml.chart+xml"/>
  <Override PartName="/ppt/notesSlides/notesSlide93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53"/>
  </p:notesMasterIdLst>
  <p:handoutMasterIdLst>
    <p:handoutMasterId r:id="rId154"/>
  </p:handoutMasterIdLst>
  <p:sldIdLst>
    <p:sldId id="256" r:id="rId2"/>
    <p:sldId id="579" r:id="rId3"/>
    <p:sldId id="580" r:id="rId4"/>
    <p:sldId id="587" r:id="rId5"/>
    <p:sldId id="582" r:id="rId6"/>
    <p:sldId id="662" r:id="rId7"/>
    <p:sldId id="658" r:id="rId8"/>
    <p:sldId id="659" r:id="rId9"/>
    <p:sldId id="668" r:id="rId10"/>
    <p:sldId id="656" r:id="rId11"/>
    <p:sldId id="671" r:id="rId12"/>
    <p:sldId id="657" r:id="rId13"/>
    <p:sldId id="664" r:id="rId14"/>
    <p:sldId id="643" r:id="rId15"/>
    <p:sldId id="646" r:id="rId16"/>
    <p:sldId id="647" r:id="rId17"/>
    <p:sldId id="648" r:id="rId18"/>
    <p:sldId id="583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584" r:id="rId27"/>
    <p:sldId id="588" r:id="rId28"/>
    <p:sldId id="589" r:id="rId29"/>
    <p:sldId id="593" r:id="rId30"/>
    <p:sldId id="590" r:id="rId31"/>
    <p:sldId id="591" r:id="rId32"/>
    <p:sldId id="612" r:id="rId33"/>
    <p:sldId id="592" r:id="rId34"/>
    <p:sldId id="594" r:id="rId35"/>
    <p:sldId id="595" r:id="rId36"/>
    <p:sldId id="596" r:id="rId37"/>
    <p:sldId id="597" r:id="rId38"/>
    <p:sldId id="598" r:id="rId39"/>
    <p:sldId id="600" r:id="rId40"/>
    <p:sldId id="601" r:id="rId41"/>
    <p:sldId id="602" r:id="rId42"/>
    <p:sldId id="603" r:id="rId43"/>
    <p:sldId id="604" r:id="rId44"/>
    <p:sldId id="605" r:id="rId45"/>
    <p:sldId id="606" r:id="rId46"/>
    <p:sldId id="607" r:id="rId47"/>
    <p:sldId id="608" r:id="rId48"/>
    <p:sldId id="609" r:id="rId49"/>
    <p:sldId id="610" r:id="rId50"/>
    <p:sldId id="611" r:id="rId51"/>
    <p:sldId id="586" r:id="rId52"/>
    <p:sldId id="613" r:id="rId53"/>
    <p:sldId id="614" r:id="rId54"/>
    <p:sldId id="615" r:id="rId55"/>
    <p:sldId id="616" r:id="rId56"/>
    <p:sldId id="617" r:id="rId57"/>
    <p:sldId id="619" r:id="rId58"/>
    <p:sldId id="620" r:id="rId59"/>
    <p:sldId id="621" r:id="rId60"/>
    <p:sldId id="622" r:id="rId61"/>
    <p:sldId id="623" r:id="rId62"/>
    <p:sldId id="642" r:id="rId63"/>
    <p:sldId id="640" r:id="rId64"/>
    <p:sldId id="639" r:id="rId65"/>
    <p:sldId id="624" r:id="rId66"/>
    <p:sldId id="625" r:id="rId67"/>
    <p:sldId id="636" r:id="rId68"/>
    <p:sldId id="626" r:id="rId69"/>
    <p:sldId id="628" r:id="rId70"/>
    <p:sldId id="629" r:id="rId71"/>
    <p:sldId id="630" r:id="rId72"/>
    <p:sldId id="631" r:id="rId73"/>
    <p:sldId id="635" r:id="rId74"/>
    <p:sldId id="637" r:id="rId75"/>
    <p:sldId id="633" r:id="rId76"/>
    <p:sldId id="634" r:id="rId77"/>
    <p:sldId id="585" r:id="rId78"/>
    <p:sldId id="413" r:id="rId79"/>
    <p:sldId id="422" r:id="rId80"/>
    <p:sldId id="421" r:id="rId81"/>
    <p:sldId id="511" r:id="rId82"/>
    <p:sldId id="512" r:id="rId83"/>
    <p:sldId id="513" r:id="rId84"/>
    <p:sldId id="514" r:id="rId85"/>
    <p:sldId id="425" r:id="rId86"/>
    <p:sldId id="515" r:id="rId87"/>
    <p:sldId id="516" r:id="rId88"/>
    <p:sldId id="517" r:id="rId89"/>
    <p:sldId id="426" r:id="rId90"/>
    <p:sldId id="427" r:id="rId91"/>
    <p:sldId id="518" r:id="rId92"/>
    <p:sldId id="519" r:id="rId93"/>
    <p:sldId id="520" r:id="rId94"/>
    <p:sldId id="428" r:id="rId95"/>
    <p:sldId id="521" r:id="rId96"/>
    <p:sldId id="309" r:id="rId97"/>
    <p:sldId id="334" r:id="rId98"/>
    <p:sldId id="669" r:id="rId99"/>
    <p:sldId id="670" r:id="rId100"/>
    <p:sldId id="673" r:id="rId101"/>
    <p:sldId id="674" r:id="rId102"/>
    <p:sldId id="641" r:id="rId103"/>
    <p:sldId id="563" r:id="rId104"/>
    <p:sldId id="531" r:id="rId105"/>
    <p:sldId id="532" r:id="rId106"/>
    <p:sldId id="560" r:id="rId107"/>
    <p:sldId id="530" r:id="rId108"/>
    <p:sldId id="566" r:id="rId109"/>
    <p:sldId id="567" r:id="rId110"/>
    <p:sldId id="568" r:id="rId111"/>
    <p:sldId id="569" r:id="rId112"/>
    <p:sldId id="675" r:id="rId113"/>
    <p:sldId id="523" r:id="rId114"/>
    <p:sldId id="524" r:id="rId115"/>
    <p:sldId id="525" r:id="rId116"/>
    <p:sldId id="562" r:id="rId117"/>
    <p:sldId id="528" r:id="rId118"/>
    <p:sldId id="561" r:id="rId119"/>
    <p:sldId id="526" r:id="rId120"/>
    <p:sldId id="460" r:id="rId121"/>
    <p:sldId id="461" r:id="rId122"/>
    <p:sldId id="462" r:id="rId123"/>
    <p:sldId id="463" r:id="rId124"/>
    <p:sldId id="464" r:id="rId125"/>
    <p:sldId id="465" r:id="rId126"/>
    <p:sldId id="527" r:id="rId127"/>
    <p:sldId id="308" r:id="rId128"/>
    <p:sldId id="572" r:id="rId129"/>
    <p:sldId id="573" r:id="rId130"/>
    <p:sldId id="574" r:id="rId131"/>
    <p:sldId id="575" r:id="rId132"/>
    <p:sldId id="312" r:id="rId133"/>
    <p:sldId id="529" r:id="rId134"/>
    <p:sldId id="570" r:id="rId135"/>
    <p:sldId id="571" r:id="rId136"/>
    <p:sldId id="576" r:id="rId137"/>
    <p:sldId id="577" r:id="rId138"/>
    <p:sldId id="559" r:id="rId139"/>
    <p:sldId id="547" r:id="rId140"/>
    <p:sldId id="548" r:id="rId141"/>
    <p:sldId id="549" r:id="rId142"/>
    <p:sldId id="550" r:id="rId143"/>
    <p:sldId id="551" r:id="rId144"/>
    <p:sldId id="552" r:id="rId145"/>
    <p:sldId id="557" r:id="rId146"/>
    <p:sldId id="558" r:id="rId147"/>
    <p:sldId id="553" r:id="rId148"/>
    <p:sldId id="554" r:id="rId149"/>
    <p:sldId id="555" r:id="rId150"/>
    <p:sldId id="556" r:id="rId151"/>
    <p:sldId id="578" r:id="rId1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8671" autoAdjust="0"/>
  </p:normalViewPr>
  <p:slideViewPr>
    <p:cSldViewPr snapToGrid="0" snapToObjects="1">
      <p:cViewPr varScale="1">
        <p:scale>
          <a:sx n="87" d="100"/>
          <a:sy n="87" d="100"/>
        </p:scale>
        <p:origin x="-22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notesMaster" Target="notesMasters/notesMaster1.xml"/><Relationship Id="rId154" Type="http://schemas.openxmlformats.org/officeDocument/2006/relationships/handoutMaster" Target="handoutMasters/handoutMaster1.xml"/><Relationship Id="rId155" Type="http://schemas.openxmlformats.org/officeDocument/2006/relationships/printerSettings" Target="printerSettings/printerSettings1.bin"/><Relationship Id="rId156" Type="http://schemas.openxmlformats.org/officeDocument/2006/relationships/presProps" Target="presProps.xml"/><Relationship Id="rId157" Type="http://schemas.openxmlformats.org/officeDocument/2006/relationships/viewProps" Target="viewProps.xml"/><Relationship Id="rId158" Type="http://schemas.openxmlformats.org/officeDocument/2006/relationships/theme" Target="theme/theme1.xml"/><Relationship Id="rId15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is centered by a, b, c, d</a:t>
            </a:r>
          </a:p>
          <a:p>
            <a:r>
              <a:rPr lang="en-US" dirty="0" smtClean="0"/>
              <a:t>Customer</a:t>
            </a:r>
            <a:r>
              <a:rPr lang="en-US" baseline="0" dirty="0" smtClean="0"/>
              <a:t> wishes to have the applications running on their smartphones be fast and energy efficient.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Smartphone vendors want to optimize the smartphone hardware and OS design to enable good user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Application developers want to attract more users to boost their revenue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Mobile carriers, such as AT&amp;T, Verizon, T-Mobile want to provide good network performance to users, without their network being overloaded and incurring high cost.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Content providers wish to optimize their content design to attract more users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why we choose these metrics</a:t>
            </a:r>
          </a:p>
          <a:p>
            <a:r>
              <a:rPr lang="en-US" dirty="0" smtClean="0"/>
              <a:t>DNS – DNS</a:t>
            </a:r>
            <a:r>
              <a:rPr lang="en-US" baseline="0" dirty="0" smtClean="0"/>
              <a:t> lookup</a:t>
            </a:r>
          </a:p>
          <a:p>
            <a:r>
              <a:rPr lang="en-US" baseline="0" dirty="0" smtClean="0"/>
              <a:t>TCP – Web </a:t>
            </a:r>
            <a:r>
              <a:rPr lang="en-US" baseline="0" dirty="0" smtClean="0"/>
              <a:t>download, TCP is the most prevalent protocol used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Ping, Internet</a:t>
            </a:r>
            <a:r>
              <a:rPr lang="en-US" baseline="0" dirty="0" smtClean="0"/>
              <a:t> servers are at diverse locations.</a:t>
            </a:r>
          </a:p>
          <a:p>
            <a:r>
              <a:rPr lang="en-US" baseline="0" dirty="0" smtClean="0"/>
              <a:t>Understanding this impact is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graph illustrates the infrastructure of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53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which is my part (iPhone + server design and implementation) and which are collaborator’s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116</a:t>
            </a:fld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</a:t>
            </a:r>
            <a:r>
              <a:rPr lang="en-US" baseline="0" dirty="0" smtClean="0"/>
              <a:t> common value for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139</a:t>
            </a:fld>
            <a:endParaRPr 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140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scattered.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757A55-5D86-2E42-9712-4C86579E9BA6}" type="datetime1">
              <a:rPr lang="en-US" smtClean="0"/>
              <a:t>4/18/13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28EF-D07E-5D44-A282-3E017197241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5FB4-7595-E441-88B6-B1EBFA78314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7B04-E002-DC41-90F3-B221E3C95DAC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4EFF-C5B2-654A-BA37-EEE9C2280EC9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D8DE-893F-9C47-BC49-B27480D90C0D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6CC3-6D85-A54B-8C9A-3B9CA31FB77E}" type="datetime1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E379-4DAF-9C4B-9337-D50862EEA9AC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C910-A549-8D47-A76D-9B6440D4545C}" type="datetime1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6CA7B19-D91E-004B-A7D0-AE378F204569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A99A7B-0C9E-9645-8356-9CDABA208ECB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BED00A-3FAE-DC45-B389-DCA9E2AA74F0}" type="datetime1">
              <a:rPr lang="en-US" smtClean="0"/>
              <a:t>4/18/13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biperf/MobiPerf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7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1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2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1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1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1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3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3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6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9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jpe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chart" Target="../charts/char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chart" Target="../charts/char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chart" Target="../charts/chart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chart" Target="../charts/char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chart" Target="../charts/char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chart" Target="../charts/char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</a:t>
            </a:r>
            <a:r>
              <a:rPr lang="en-US" sz="2200" b="1" dirty="0" smtClean="0">
                <a:solidFill>
                  <a:srgbClr val="0000FF"/>
                </a:solidFill>
              </a:rPr>
              <a:t>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</a:t>
            </a:r>
            <a:r>
              <a:rPr lang="en-US" sz="2200" dirty="0" smtClean="0"/>
              <a:t>countries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https://github.com/Mobiperf/</a:t>
            </a:r>
            <a:r>
              <a:rPr lang="en-US" dirty="0" smtClean="0">
                <a:hlinkClick r:id="rId2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/>
              <a:t>2011,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FCC Open Internet Apps </a:t>
            </a:r>
            <a:r>
              <a:rPr lang="en-US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5" y="3162402"/>
            <a:ext cx="5917650" cy="3222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4556" y="4565612"/>
            <a:ext cx="5999296" cy="1094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TCP retransmission rate is low (0% selected)</a:t>
            </a:r>
          </a:p>
          <a:p>
            <a:r>
              <a:rPr lang="en-US" altLang="zh-CN" sz="2600" dirty="0" smtClean="0"/>
              <a:t>T-Mobile and AT&amp;T’s median of TCP retransmission rate is 0%, while Sprint and Verizon have 0.7%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retransmission rate comparison across carriers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789059" y="5161523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71963" y="5148802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6736" y="1712243"/>
            <a:ext cx="1853397" cy="656232"/>
          </a:xfrm>
          <a:prstGeom prst="wedgeRoundRectCallout">
            <a:avLst>
              <a:gd name="adj1" fmla="val -134439"/>
              <a:gd name="adj2" fmla="val 128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76736" y="1700032"/>
            <a:ext cx="1853397" cy="656232"/>
          </a:xfrm>
          <a:prstGeom prst="wedgeRoundRectCallout">
            <a:avLst>
              <a:gd name="adj1" fmla="val 113314"/>
              <a:gd name="adj2" fmla="val 39242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6715" y="2527675"/>
            <a:ext cx="3578222" cy="2149139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95" y="1255833"/>
            <a:ext cx="8987021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&lt; </a:t>
            </a:r>
            <a:r>
              <a:rPr lang="en-US" dirty="0" smtClean="0"/>
              <a:t>1Mbps</a:t>
            </a:r>
          </a:p>
          <a:p>
            <a:r>
              <a:rPr lang="en-US" dirty="0"/>
              <a:t>Common 3G network condition</a:t>
            </a:r>
          </a:p>
          <a:p>
            <a:pPr lvl="1"/>
            <a:r>
              <a:rPr lang="en-US" dirty="0"/>
              <a:t>RTT 400ms and loss rate 0%</a:t>
            </a:r>
          </a:p>
          <a:p>
            <a:r>
              <a:rPr lang="en-US" dirty="0" smtClean="0"/>
              <a:t>Local </a:t>
            </a:r>
            <a:r>
              <a:rPr lang="en-US" dirty="0" smtClean="0"/>
              <a:t>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hop</a:t>
            </a:r>
          </a:p>
          <a:p>
            <a:r>
              <a:rPr lang="en-US" dirty="0" smtClean="0"/>
              <a:t>High </a:t>
            </a:r>
            <a:r>
              <a:rPr lang="en-US" dirty="0"/>
              <a:t>variation</a:t>
            </a:r>
          </a:p>
          <a:p>
            <a:pPr lvl="1"/>
            <a:r>
              <a:rPr lang="en-US" dirty="0"/>
              <a:t>Across carriers, and among the same carrier</a:t>
            </a:r>
          </a:p>
          <a:p>
            <a:pPr lvl="1"/>
            <a:r>
              <a:rPr lang="en-US" dirty="0"/>
              <a:t>Within one TCP connection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79" y="274638"/>
            <a:ext cx="8719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</a:t>
            </a:r>
            <a:r>
              <a:rPr lang="en-US" dirty="0" smtClean="0"/>
              <a:t>of 3G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1334450" y="2903062"/>
            <a:ext cx="6207265" cy="34137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RTT comparison across carriers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RTT of each carrier has high variation</a:t>
            </a:r>
            <a:endParaRPr lang="en-US" altLang="zh-CN" sz="26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400ms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selected as a common RTT in 3G networks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91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</a:t>
            </a:r>
            <a:r>
              <a:rPr lang="en-US" dirty="0" smtClean="0"/>
              <a:t>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</a:t>
            </a:r>
            <a:r>
              <a:rPr lang="en-US" dirty="0" smtClean="0"/>
              <a:t>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4147" y="44597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6321" y="446197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4237" y="414441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9603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1622" y="414328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860770" y="4610680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3185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274307"/>
            <a:ext cx="8229600" cy="282073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Traffic pattern has significant impact on resource consumption</a:t>
            </a:r>
          </a:p>
          <a:p>
            <a:pPr lvl="2"/>
            <a:r>
              <a:rPr lang="en-US" altLang="zh-CN" sz="3100" b="1" dirty="0">
                <a:solidFill>
                  <a:srgbClr val="FF0000"/>
                </a:solidFill>
              </a:rPr>
              <a:t>1.95%</a:t>
            </a:r>
            <a:r>
              <a:rPr lang="en-US" altLang="zh-CN" sz="3100" b="1" dirty="0"/>
              <a:t> packets + </a:t>
            </a:r>
            <a:r>
              <a:rPr lang="en-US" altLang="zh-CN" sz="3100" b="1" dirty="0">
                <a:solidFill>
                  <a:srgbClr val="FF0000"/>
                </a:solidFill>
              </a:rPr>
              <a:t>5%</a:t>
            </a:r>
            <a:r>
              <a:rPr lang="en-US" altLang="zh-CN" sz="3100" b="1" dirty="0"/>
              <a:t> energy </a:t>
            </a:r>
            <a:r>
              <a:rPr lang="en-US" altLang="zh-CN" sz="3100" b="1" dirty="0" smtClean="0"/>
              <a:t>(</a:t>
            </a:r>
            <a:r>
              <a:rPr lang="en-US" sz="32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3100" b="1" dirty="0" smtClean="0"/>
              <a:t>)</a:t>
            </a:r>
            <a:endParaRPr lang="en-US" altLang="zh-CN" sz="3100" b="1" dirty="0"/>
          </a:p>
          <a:p>
            <a:pPr lvl="2"/>
            <a:r>
              <a:rPr lang="en-US" altLang="zh-CN" sz="31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3100" b="1" dirty="0" smtClean="0"/>
              <a:t> packets +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3100" b="1" dirty="0" smtClean="0"/>
              <a:t> energy (</a:t>
            </a:r>
            <a:r>
              <a:rPr lang="en-US" sz="32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31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31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664203"/>
            <a:ext cx="6437843" cy="4212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6084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29" y="4437556"/>
            <a:ext cx="750339" cy="12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Smartphone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563409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Local DNS server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Web server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772118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771721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923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868490" y="2723052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5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1934341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5890474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278110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278110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423736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539887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131883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9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application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767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4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41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0" dirty="0" smtClean="0">
                <a:effectLst/>
              </a:rPr>
              <a:t>Motivations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89" y="3905106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057" y="5080575"/>
            <a:ext cx="315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92.61% 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/>
              <a:t>90%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7.92%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116894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</a:t>
            </a:r>
            <a:r>
              <a:rPr lang="en-US" dirty="0" smtClean="0"/>
              <a:t>TCP metrics: </a:t>
            </a:r>
            <a:r>
              <a:rPr lang="en-US" dirty="0" smtClean="0"/>
              <a:t>downlink/uplink throughput, </a:t>
            </a:r>
            <a:r>
              <a:rPr lang="en-US" dirty="0" smtClean="0"/>
              <a:t>round-trip time (RTT), </a:t>
            </a:r>
            <a:r>
              <a:rPr lang="en-US" dirty="0" smtClean="0"/>
              <a:t>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(Task 1) Understand </a:t>
            </a:r>
            <a:r>
              <a:rPr lang="en-US" dirty="0"/>
              <a:t>the network performance and power characteristics of </a:t>
            </a:r>
            <a:r>
              <a:rPr lang="en-US" dirty="0" smtClean="0"/>
              <a:t>cellular </a:t>
            </a:r>
            <a:r>
              <a:rPr lang="en-US" dirty="0"/>
              <a:t>networks and mobile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(Task 2) Optimize mobile application design to improve the energy </a:t>
            </a:r>
            <a:r>
              <a:rPr lang="en-US" dirty="0" smtClean="0"/>
              <a:t>efficiency</a:t>
            </a:r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0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network metrics</a:t>
            </a: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Optimize screen-off traffic to reduce UE energy </a:t>
            </a:r>
            <a:r>
              <a:rPr lang="en-US" dirty="0" smtClean="0"/>
              <a:t>consumption [IMC 12]</a:t>
            </a:r>
          </a:p>
          <a:p>
            <a:r>
              <a:rPr lang="en-US" dirty="0">
                <a:solidFill>
                  <a:srgbClr val="7F7F7F"/>
                </a:solidFill>
              </a:rPr>
              <a:t>(Phase 2) Predict traffic pattern based on recent history </a:t>
            </a:r>
            <a:r>
              <a:rPr lang="en-US" dirty="0" smtClean="0">
                <a:solidFill>
                  <a:srgbClr val="7F7F7F"/>
                </a:solidFill>
              </a:rPr>
              <a:t>and </a:t>
            </a:r>
            <a:r>
              <a:rPr lang="en-US" dirty="0">
                <a:solidFill>
                  <a:srgbClr val="7F7F7F"/>
                </a:solidFill>
              </a:rPr>
              <a:t>make intelligent decisions on releasing resources earlier to save UE energy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3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5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0453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1) Optimize screen-off traffic to reduce UE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</a:p>
          <a:p>
            <a:r>
              <a:rPr lang="en-US" dirty="0"/>
              <a:t>(Phase 2) Predict traffic pattern based on recent history </a:t>
            </a:r>
            <a:r>
              <a:rPr lang="en-US" dirty="0" smtClean="0"/>
              <a:t>and </a:t>
            </a:r>
            <a:r>
              <a:rPr lang="en-US" dirty="0"/>
              <a:t>make intelligent decisions on releasing resources earlier to save UE </a:t>
            </a:r>
            <a:r>
              <a:rPr lang="en-US" dirty="0" smtClean="0"/>
              <a:t>energy [In submission to </a:t>
            </a:r>
            <a:r>
              <a:rPr lang="en-US" dirty="0" err="1" smtClean="0"/>
              <a:t>EuroSys</a:t>
            </a:r>
            <a:r>
              <a:rPr lang="en-US" dirty="0" smtClean="0"/>
              <a:t> 13]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r="887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 accuracy 85.88% for all applications’ mixed traffic</a:t>
            </a:r>
          </a:p>
          <a:p>
            <a:r>
              <a:rPr lang="en-US" dirty="0" smtClean="0"/>
              <a:t>Achieves </a:t>
            </a:r>
            <a:r>
              <a:rPr lang="en-US" dirty="0"/>
              <a:t>radio energy saving by 59.07%, at the cost of 91.01% additional signaling overhead in LTE </a:t>
            </a:r>
            <a:r>
              <a:rPr lang="en-US" dirty="0" smtClean="0"/>
              <a:t>networks</a:t>
            </a:r>
            <a:r>
              <a:rPr lang="en-US" dirty="0"/>
              <a:t>, </a:t>
            </a:r>
            <a:r>
              <a:rPr lang="en-US" dirty="0" smtClean="0"/>
              <a:t>outperforming </a:t>
            </a:r>
            <a:r>
              <a:rPr lang="en-US" dirty="0"/>
              <a:t>previous </a:t>
            </a:r>
            <a:r>
              <a:rPr lang="en-US" dirty="0" smtClean="0"/>
              <a:t>proposals</a:t>
            </a:r>
            <a:endParaRPr lang="en-US" dirty="0"/>
          </a:p>
          <a:p>
            <a:r>
              <a:rPr lang="en-US" dirty="0" smtClean="0"/>
              <a:t>Real implementation on Android and evaluation is future 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4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/>
              <a:t>(Task 3) Optimize mobile application design to improve the network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Deadline Feb 1,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1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7" y="1351281"/>
            <a:ext cx="2808601" cy="4413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17" y="1351281"/>
            <a:ext cx="2625823" cy="46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</a:t>
            </a:r>
            <a:r>
              <a:rPr lang="en-US" dirty="0" smtClean="0"/>
              <a:t>Devise </a:t>
            </a:r>
            <a:r>
              <a:rPr lang="en-US" dirty="0"/>
              <a:t>methods to estimate and predict available </a:t>
            </a:r>
            <a:r>
              <a:rPr lang="en-US" dirty="0" smtClean="0"/>
              <a:t>bandwidth, and study </a:t>
            </a:r>
            <a:r>
              <a:rPr lang="en-US" dirty="0"/>
              <a:t>the network efficiency of existing mobile </a:t>
            </a:r>
            <a:r>
              <a:rPr lang="en-US" dirty="0" smtClean="0"/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Packet train based algorithm to estimate bandwidth with server/network side traces</a:t>
            </a:r>
          </a:p>
          <a:p>
            <a:r>
              <a:rPr lang="en-US" dirty="0" smtClean="0"/>
              <a:t>Initial observations</a:t>
            </a:r>
          </a:p>
          <a:p>
            <a:pPr lvl="1"/>
            <a:r>
              <a:rPr lang="en-US" dirty="0" smtClean="0"/>
              <a:t>Available bandwidth changes frequently in the order of seconds</a:t>
            </a:r>
          </a:p>
          <a:p>
            <a:pPr lvl="1"/>
            <a:r>
              <a:rPr lang="en-US" dirty="0" smtClean="0"/>
              <a:t>Using a larger time window reduces the throughput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in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available bandwidth predictable?</a:t>
            </a:r>
          </a:p>
          <a:p>
            <a:pPr lvl="1"/>
            <a:r>
              <a:rPr lang="en-US" dirty="0" smtClean="0"/>
              <a:t>Based on history samples</a:t>
            </a:r>
          </a:p>
          <a:p>
            <a:pPr lvl="1"/>
            <a:r>
              <a:rPr lang="en-US" dirty="0" smtClean="0"/>
              <a:t>Considering signal strength in addition</a:t>
            </a:r>
          </a:p>
          <a:p>
            <a:pPr lvl="1"/>
            <a:r>
              <a:rPr lang="en-US" dirty="0" smtClean="0"/>
              <a:t>Which time windows results in highest predictability?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explore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</a:p>
          <a:p>
            <a:pPr lvl="1"/>
            <a:r>
              <a:rPr lang="en-US" dirty="0" smtClean="0"/>
              <a:t>Packet traces collected in AT&amp;T’s LTE network for 10 days, 500GB in total consisting ~ 200,000 users</a:t>
            </a:r>
          </a:p>
          <a:p>
            <a:r>
              <a:rPr lang="en-US" dirty="0" smtClean="0"/>
              <a:t>Characterize network efficiency of different applications and different users</a:t>
            </a:r>
          </a:p>
          <a:p>
            <a:r>
              <a:rPr lang="en-US" dirty="0" smtClean="0"/>
              <a:t>Identify suboptimal application design which results in low network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</a:t>
            </a:r>
            <a:r>
              <a:rPr lang="en-US" dirty="0"/>
              <a:t>efficiency of existing mobile </a:t>
            </a:r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8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(Phase 1) Study the network efficiency of existing mobile applications and devise methods to estimate and predict available </a:t>
            </a:r>
            <a:r>
              <a:rPr lang="en-US" dirty="0" smtClean="0">
                <a:solidFill>
                  <a:srgbClr val="7F7F7F"/>
                </a:solidFill>
              </a:rPr>
              <a:t>bandwidth</a:t>
            </a:r>
          </a:p>
          <a:p>
            <a:r>
              <a:rPr lang="en-US" dirty="0"/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9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inefficiencies incurred by the design of TCP/HTTP?</a:t>
            </a:r>
          </a:p>
          <a:p>
            <a:r>
              <a:rPr lang="en-US" dirty="0" smtClean="0"/>
              <a:t>If available bandwidth is predictable, how does TCP/HTTP benefit from it?</a:t>
            </a:r>
          </a:p>
          <a:p>
            <a:r>
              <a:rPr lang="en-US" dirty="0" smtClean="0"/>
              <a:t>If not, how to make TCP/HTTP adjust to fast-changing available bandwidth to make better use of the network capacity?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TCP/HTTP for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2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81328"/>
            <a:ext cx="9013032" cy="45259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Log.e</a:t>
            </a:r>
            <a:r>
              <a:rPr lang="en-US" sz="2400" dirty="0" smtClean="0"/>
              <a:t>(“</a:t>
            </a:r>
            <a:r>
              <a:rPr lang="en-US" sz="2400" dirty="0" smtClean="0">
                <a:solidFill>
                  <a:srgbClr val="FF0000"/>
                </a:solidFill>
              </a:rPr>
              <a:t>PhD Oral </a:t>
            </a:r>
            <a:r>
              <a:rPr lang="en-US" sz="2400" dirty="0" smtClean="0">
                <a:solidFill>
                  <a:srgbClr val="FF0000"/>
                </a:solidFill>
              </a:rPr>
              <a:t>Defense</a:t>
            </a:r>
            <a:r>
              <a:rPr lang="en-US" sz="2400" dirty="0" smtClean="0"/>
              <a:t>”, </a:t>
            </a:r>
            <a:r>
              <a:rPr lang="en-US" sz="2400" dirty="0" smtClean="0"/>
              <a:t>“</a:t>
            </a:r>
            <a:r>
              <a:rPr lang="en-US" sz="2400" dirty="0" smtClean="0">
                <a:solidFill>
                  <a:srgbClr val="FF0000"/>
                </a:solidFill>
              </a:rPr>
              <a:t>Should not reach here!</a:t>
            </a:r>
            <a:r>
              <a:rPr lang="en-US" sz="2400" dirty="0" smtClean="0"/>
              <a:t>”);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smtClean="0"/>
              <a:t>Measure 3G network performance from users’ devices</a:t>
            </a:r>
          </a:p>
          <a:p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iPhone OS, Android (Birjodh Tiwana) and Windows Mobile (Qiang Xu)</a:t>
            </a:r>
          </a:p>
          <a:p>
            <a:r>
              <a:rPr lang="en-US" dirty="0" smtClean="0"/>
              <a:t>Global deployment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60,000</a:t>
            </a:r>
            <a:r>
              <a:rPr lang="en-US" dirty="0" smtClean="0"/>
              <a:t>+ users, </a:t>
            </a:r>
            <a:r>
              <a:rPr lang="en-US" b="1" dirty="0" smtClean="0">
                <a:solidFill>
                  <a:srgbClr val="0000FF"/>
                </a:solidFill>
              </a:rPr>
              <a:t>140,000</a:t>
            </a:r>
            <a:r>
              <a:rPr lang="en-US" dirty="0" smtClean="0"/>
              <a:t>+ runs from 08/2009 to 04/2010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3GTest: Global 3G network performance measurement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3GTest collects representative results in many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" y="1422538"/>
            <a:ext cx="8673685" cy="5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65259</TotalTime>
  <Words>9791</Words>
  <Application>Microsoft Macintosh PowerPoint</Application>
  <PresentationFormat>On-screen Show (4:3)</PresentationFormat>
  <Paragraphs>1496</Paragraphs>
  <Slides>151</Slides>
  <Notes>93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2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Insights of 3G network performance</vt:lpstr>
      <vt:lpstr>TCP RTT comparison across carriers</vt:lpstr>
      <vt:lpstr>LTE is new, requires exploration</vt:lpstr>
      <vt:lpstr>Downlink throughput</vt:lpstr>
      <vt:lpstr>Uplink throughput</vt:lpstr>
      <vt:lpstr>RTT</vt:lpstr>
      <vt:lpstr>Roadmap</vt:lpstr>
      <vt:lpstr>Smartphone web browsing is complicated</vt:lpstr>
      <vt:lpstr>Simple website page load time break down</vt:lpstr>
      <vt:lpstr>Content-rich website page load time break down</vt:lpstr>
      <vt:lpstr>JavaScript execution comparison (2012)</vt:lpstr>
      <vt:lpstr>Lessons from application performance study</vt:lpstr>
      <vt:lpstr>App case study in LTE networks</vt:lpstr>
      <vt:lpstr>App case study in LTE networks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Roadmap</vt:lpstr>
      <vt:lpstr>Roadmap</vt:lpstr>
      <vt:lpstr>Task 2</vt:lpstr>
      <vt:lpstr>Screen-aware traffic optimization</vt:lpstr>
      <vt:lpstr>Case study: screen-aware fast dormancy</vt:lpstr>
      <vt:lpstr>Case study: screen-aware fast dormancy</vt:lpstr>
      <vt:lpstr>Summary</vt:lpstr>
      <vt:lpstr>Task 2</vt:lpstr>
      <vt:lpstr>RadioProphet: Intelligent Radio Resource Deallocation for Cellular Networks </vt:lpstr>
      <vt:lpstr>Example feature selection – TCP flags</vt:lpstr>
      <vt:lpstr>Initial evaluation</vt:lpstr>
      <vt:lpstr>Roadmap</vt:lpstr>
      <vt:lpstr>Task 3</vt:lpstr>
      <vt:lpstr>Bandwidth estimation in cellular networks</vt:lpstr>
      <vt:lpstr>Questions to explore</vt:lpstr>
      <vt:lpstr>Network efficiency of existing mobile applications</vt:lpstr>
      <vt:lpstr>Task 3</vt:lpstr>
      <vt:lpstr>Improving TCP/HTTP for cellular networks</vt:lpstr>
      <vt:lpstr>Thank you! </vt:lpstr>
      <vt:lpstr>Backup slides</vt:lpstr>
      <vt:lpstr>3GTest: Global 3G network performance measurement</vt:lpstr>
      <vt:lpstr>3GTest collects representative results in many countries</vt:lpstr>
      <vt:lpstr>LTE Network characteristics</vt:lpstr>
      <vt:lpstr>LTE Network characteristics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TCP retransmission rate comparison across carriers</vt:lpstr>
      <vt:lpstr>Ping to the first hop</vt:lpstr>
      <vt:lpstr>Ping to end server</vt:lpstr>
      <vt:lpstr>Time of day effect on network performance</vt:lpstr>
      <vt:lpstr>JavaScript execution comparison (2009)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Definition of a “burst”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2171</cp:revision>
  <dcterms:created xsi:type="dcterms:W3CDTF">2012-01-10T20:28:26Z</dcterms:created>
  <dcterms:modified xsi:type="dcterms:W3CDTF">2013-04-19T02:13:12Z</dcterms:modified>
</cp:coreProperties>
</file>